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886" r:id="rId5"/>
  </p:sldIdLst>
  <p:sldSz cx="9906000" cy="6858000" type="A4"/>
  <p:notesSz cx="6797675" cy="9874250"/>
  <p:defaultTextStyle>
    <a:defPPr>
      <a:defRPr lang="ca-ES"/>
    </a:defPPr>
    <a:lvl1pPr algn="l" rtl="0" fontAlgn="base">
      <a:spcBef>
        <a:spcPct val="5000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3">
          <p15:clr>
            <a:srgbClr val="A4A3A4"/>
          </p15:clr>
        </p15:guide>
        <p15:guide id="2" orient="horz" pos="3748" userDrawn="1">
          <p15:clr>
            <a:srgbClr val="A4A3A4"/>
          </p15:clr>
        </p15:guide>
        <p15:guide id="3" pos="5787">
          <p15:clr>
            <a:srgbClr val="A4A3A4"/>
          </p15:clr>
        </p15:guide>
        <p15:guide id="4" pos="4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 Albert, Cristina (ES - Barcelona)" initials="MAC(-B" lastIdx="1" clrIdx="0"/>
  <p:cmAuthor id="1" name="Guasch, Ferran (ES - Barcelona)" initials="GF(-B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B3B3"/>
    <a:srgbClr val="BDA7A7"/>
    <a:srgbClr val="FFFFFF"/>
    <a:srgbClr val="CC0000"/>
    <a:srgbClr val="FFFF66"/>
    <a:srgbClr val="0066FF"/>
    <a:srgbClr val="000000"/>
    <a:srgbClr val="92D4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5758FB7-9AC5-4552-8A53-C91805E547FA}" styleName="Estil amb tema 1 - èmfasi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A107856-5554-42FB-B03E-39F5DBC370BA}" styleName="Estil mitjà 4 - èmfasi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6" autoAdjust="0"/>
    <p:restoredTop sz="94434" autoAdjust="0"/>
  </p:normalViewPr>
  <p:slideViewPr>
    <p:cSldViewPr snapToGrid="0" snapToObjects="1">
      <p:cViewPr>
        <p:scale>
          <a:sx n="125" d="100"/>
          <a:sy n="125" d="100"/>
        </p:scale>
        <p:origin x="792" y="-564"/>
      </p:cViewPr>
      <p:guideLst>
        <p:guide orient="horz" pos="553"/>
        <p:guide orient="horz" pos="3748"/>
        <p:guide pos="5787"/>
        <p:guide pos="475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46400" cy="49418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32" tIns="45766" rIns="91532" bIns="4576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92" y="2"/>
            <a:ext cx="2946400" cy="49418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32" tIns="45766" rIns="91532" bIns="4576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78488"/>
            <a:ext cx="2946400" cy="49418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32" tIns="45766" rIns="91532" bIns="45766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92" y="9378488"/>
            <a:ext cx="2946400" cy="49418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32" tIns="45766" rIns="91532" bIns="45766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42C8840E-3E60-4949-84DF-FAC22D12F0F2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0998309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46400" cy="49418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32" tIns="45766" rIns="91532" bIns="4576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92" y="2"/>
            <a:ext cx="2946400" cy="49418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32" tIns="45766" rIns="91532" bIns="4576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5488" y="741363"/>
            <a:ext cx="534670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6" y="4690827"/>
            <a:ext cx="5438775" cy="444293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32" tIns="45766" rIns="91532" bIns="457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noProof="0" smtClean="0"/>
              <a:t>Feu clic aquí per editar els estils de text del patró</a:t>
            </a:r>
          </a:p>
          <a:p>
            <a:pPr lvl="1"/>
            <a:r>
              <a:rPr lang="ca-ES" noProof="0" smtClean="0"/>
              <a:t>Segon nivell</a:t>
            </a:r>
          </a:p>
          <a:p>
            <a:pPr lvl="2"/>
            <a:r>
              <a:rPr lang="ca-ES" noProof="0" smtClean="0"/>
              <a:t>Tercer nivell</a:t>
            </a:r>
          </a:p>
          <a:p>
            <a:pPr lvl="3"/>
            <a:r>
              <a:rPr lang="ca-ES" noProof="0" smtClean="0"/>
              <a:t>Quart nivell</a:t>
            </a:r>
          </a:p>
          <a:p>
            <a:pPr lvl="4"/>
            <a:r>
              <a:rPr lang="ca-ES" noProof="0" smtClean="0"/>
              <a:t>Cinquè nivell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378488"/>
            <a:ext cx="2946400" cy="49418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32" tIns="45766" rIns="91532" bIns="45766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ca-E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92" y="9378488"/>
            <a:ext cx="2946400" cy="49418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32" tIns="45766" rIns="91532" bIns="45766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31B09DCA-1B7E-4C55-A2C0-450F47781F34}" type="slidenum">
              <a:rPr lang="ca-ES"/>
              <a:pPr>
                <a:defRPr/>
              </a:pPr>
              <a:t>‹Nº›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8256325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725488" y="741363"/>
            <a:ext cx="5346700" cy="3702050"/>
          </a:xfrm>
        </p:spPr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1E8E71-B93A-40C7-8F3B-4540DDDD8D66}" type="slidenum">
              <a:rPr lang="ca-ES" smtClean="0"/>
              <a:pPr>
                <a:defRPr/>
              </a:pPr>
              <a:t>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1008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3246354"/>
            <a:ext cx="8420100" cy="1200329"/>
          </a:xfrm>
        </p:spPr>
        <p:txBody>
          <a:bodyPr anchor="ctr">
            <a:spAutoFit/>
          </a:bodyPr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pPr lvl="0"/>
            <a:r>
              <a:rPr lang="es-ES" noProof="0" smtClean="0"/>
              <a:t>Haga clic para modificar el estilo de título del patrón</a:t>
            </a:r>
            <a:endParaRPr lang="ca-E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4875219"/>
            <a:ext cx="6934200" cy="769441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200" b="1"/>
            </a:lvl1pPr>
          </a:lstStyle>
          <a:p>
            <a:pPr lvl="0"/>
            <a:r>
              <a:rPr lang="es-ES" noProof="0" smtClean="0"/>
              <a:t>Haga clic para modificar el estilo de subtítulo del patrón</a:t>
            </a:r>
            <a:endParaRPr lang="ca-E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95300" y="6245230"/>
            <a:ext cx="2311400" cy="476251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/>
            </a:lvl1pPr>
          </a:lstStyle>
          <a:p>
            <a:pPr>
              <a:defRPr/>
            </a:pPr>
            <a:endParaRPr lang="ca-ES" noProof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/>
            </a:lvl1pPr>
          </a:lstStyle>
          <a:p>
            <a:pPr>
              <a:defRPr/>
            </a:pPr>
            <a:fld id="{BDD49863-6B5D-454B-8C17-FFEC4A0916C9}" type="slidenum">
              <a:rPr lang="ca-ES" noProof="0"/>
              <a:pPr>
                <a:defRPr/>
              </a:pPr>
              <a:t>‹Nº›</a:t>
            </a:fld>
            <a:endParaRPr lang="ca-E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ca-ES" noProof="0" dirty="0" smtClean="0"/>
              <a:t>Diapositiva sense subtítol</a:t>
            </a:r>
            <a:endParaRPr lang="ca-E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ca-ES" noProof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84ABE-F0E8-4FFB-AFBD-9B0427967E24}" type="slidenum">
              <a:rPr lang="ca-ES" noProof="0"/>
              <a:pPr>
                <a:defRPr/>
              </a:pPr>
              <a:t>‹Nº›</a:t>
            </a:fld>
            <a:endParaRPr lang="ca-E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ca-ES" noProof="0" dirty="0" smtClean="0"/>
              <a:t>Diapositiva amb subtítol</a:t>
            </a:r>
            <a:endParaRPr lang="ca-E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42950" y="1268277"/>
            <a:ext cx="8421820" cy="1551194"/>
          </a:xfrm>
        </p:spPr>
        <p:txBody>
          <a:bodyPr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ca-ES" noProof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84ABE-F0E8-4FFB-AFBD-9B0427967E24}" type="slidenum">
              <a:rPr lang="ca-ES" noProof="0"/>
              <a:pPr>
                <a:defRPr/>
              </a:pPr>
              <a:t>‹Nº›</a:t>
            </a:fld>
            <a:endParaRPr lang="ca-ES" noProof="0"/>
          </a:p>
        </p:txBody>
      </p:sp>
      <p:sp>
        <p:nvSpPr>
          <p:cNvPr id="6" name="2 Marcador de contenido"/>
          <p:cNvSpPr>
            <a:spLocks noGrp="1"/>
          </p:cNvSpPr>
          <p:nvPr>
            <p:ph idx="12" hasCustomPrompt="1"/>
          </p:nvPr>
        </p:nvSpPr>
        <p:spPr>
          <a:xfrm>
            <a:off x="750210" y="811089"/>
            <a:ext cx="8421820" cy="338554"/>
          </a:xfr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ca-ES" noProof="0" smtClean="0"/>
              <a:t>Subtítitol</a:t>
            </a:r>
            <a:endParaRPr lang="ca-ES" noProof="0"/>
          </a:p>
        </p:txBody>
      </p:sp>
    </p:spTree>
    <p:extLst>
      <p:ext uri="{BB962C8B-B14F-4D97-AF65-F5344CB8AC3E}">
        <p14:creationId xmlns:p14="http://schemas.microsoft.com/office/powerpoint/2010/main" val="164974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39511" y="188916"/>
            <a:ext cx="842182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a-ES" noProof="0" smtClean="0"/>
              <a:t>Feu clic aquí per editar l'estil de títol del patró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789315"/>
            <a:ext cx="8421820" cy="155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a-ES" noProof="0" smtClean="0"/>
              <a:t>Feu clic aquí per editar els estils de text del patró</a:t>
            </a:r>
          </a:p>
          <a:p>
            <a:pPr lvl="1"/>
            <a:r>
              <a:rPr lang="ca-ES" noProof="0" smtClean="0"/>
              <a:t>Segon nivell</a:t>
            </a:r>
          </a:p>
          <a:p>
            <a:pPr lvl="2"/>
            <a:r>
              <a:rPr lang="ca-ES" noProof="0" smtClean="0"/>
              <a:t>Tercer nivell</a:t>
            </a:r>
          </a:p>
          <a:p>
            <a:pPr lvl="3"/>
            <a:r>
              <a:rPr lang="ca-ES" noProof="0" smtClean="0"/>
              <a:t>Quart nivell</a:t>
            </a:r>
          </a:p>
          <a:p>
            <a:pPr lvl="4"/>
            <a:r>
              <a:rPr lang="ca-ES" noProof="0" smtClean="0"/>
              <a:t>Cinquè nivell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82987" y="6477006"/>
            <a:ext cx="2311400" cy="333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/>
            </a:lvl1pPr>
          </a:lstStyle>
          <a:p>
            <a:pPr>
              <a:defRPr/>
            </a:pPr>
            <a:fld id="{E6B30448-F4AF-4F18-9806-3A0AA1F7B675}" type="slidenum">
              <a:rPr lang="ca-ES" noProof="0" smtClean="0"/>
              <a:pPr>
                <a:defRPr/>
              </a:pPr>
              <a:t>‹Nº›</a:t>
            </a:fld>
            <a:endParaRPr lang="ca-ES" noProof="0"/>
          </a:p>
        </p:txBody>
      </p:sp>
      <p:sp>
        <p:nvSpPr>
          <p:cNvPr id="2" name="Line 7"/>
          <p:cNvSpPr>
            <a:spLocks noChangeShapeType="1"/>
          </p:cNvSpPr>
          <p:nvPr/>
        </p:nvSpPr>
        <p:spPr bwMode="auto">
          <a:xfrm>
            <a:off x="825500" y="692151"/>
            <a:ext cx="833755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a-ES" noProof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469" y="6369356"/>
            <a:ext cx="200624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790" r:id="rId2"/>
    <p:sldLayoutId id="2147483803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1213" y="3111880"/>
            <a:ext cx="691857" cy="52152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4555" y="4649854"/>
            <a:ext cx="866669" cy="102704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102" y="2104638"/>
            <a:ext cx="894987" cy="675166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50" y="4700935"/>
            <a:ext cx="1075093" cy="1075093"/>
          </a:xfrm>
          <a:prstGeom prst="rect">
            <a:avLst/>
          </a:prstGeom>
        </p:spPr>
      </p:pic>
      <p:sp>
        <p:nvSpPr>
          <p:cNvPr id="52" name="1 Título"/>
          <p:cNvSpPr txBox="1">
            <a:spLocks noGrp="1"/>
          </p:cNvSpPr>
          <p:nvPr>
            <p:ph type="title"/>
          </p:nvPr>
        </p:nvSpPr>
        <p:spPr bwMode="auto">
          <a:xfrm>
            <a:off x="739511" y="188916"/>
            <a:ext cx="8579944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</a:defRPr>
            </a:lvl9pPr>
          </a:lstStyle>
          <a:p>
            <a:r>
              <a:rPr lang="ca-ES" sz="2000" kern="1200" dirty="0" smtClean="0"/>
              <a:t>Procediment </a:t>
            </a:r>
            <a:r>
              <a:rPr lang="ca-ES" sz="2000" kern="1200" dirty="0"/>
              <a:t>de </a:t>
            </a:r>
            <a:r>
              <a:rPr lang="ca-ES" sz="2000" kern="1200" dirty="0" smtClean="0"/>
              <a:t>desplegament </a:t>
            </a:r>
            <a:r>
              <a:rPr lang="ca-ES" sz="2000" kern="1200" dirty="0"/>
              <a:t>del </a:t>
            </a:r>
            <a:r>
              <a:rPr lang="ca-ES" sz="2000" kern="1200" dirty="0" smtClean="0"/>
              <a:t>Centre en transformació global</a:t>
            </a:r>
            <a:endParaRPr lang="ca-ES" sz="2000" kern="1200" dirty="0"/>
          </a:p>
        </p:txBody>
      </p:sp>
      <p:sp>
        <p:nvSpPr>
          <p:cNvPr id="53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782987" y="6477006"/>
            <a:ext cx="2311400" cy="333375"/>
          </a:xfrm>
        </p:spPr>
        <p:txBody>
          <a:bodyPr/>
          <a:lstStyle/>
          <a:p>
            <a:pPr>
              <a:defRPr/>
            </a:pPr>
            <a:fld id="{5FA84ABE-F0E8-4FFB-AFBD-9B0427967E24}" type="slidenum">
              <a:rPr lang="ca-ES" noProof="0" smtClean="0"/>
              <a:pPr>
                <a:defRPr/>
              </a:pPr>
              <a:t>1</a:t>
            </a:fld>
            <a:endParaRPr lang="ca-ES" noProof="0" dirty="0"/>
          </a:p>
        </p:txBody>
      </p:sp>
      <p:grpSp>
        <p:nvGrpSpPr>
          <p:cNvPr id="2" name="Grupo 1"/>
          <p:cNvGrpSpPr/>
          <p:nvPr/>
        </p:nvGrpSpPr>
        <p:grpSpPr>
          <a:xfrm>
            <a:off x="471868" y="970696"/>
            <a:ext cx="9146940" cy="5468044"/>
            <a:chOff x="446496" y="654401"/>
            <a:chExt cx="8916324" cy="6060251"/>
          </a:xfrm>
        </p:grpSpPr>
        <p:cxnSp>
          <p:nvCxnSpPr>
            <p:cNvPr id="94" name="Conector recto 93"/>
            <p:cNvCxnSpPr/>
            <p:nvPr/>
          </p:nvCxnSpPr>
          <p:spPr bwMode="auto">
            <a:xfrm>
              <a:off x="4822181" y="3313413"/>
              <a:ext cx="0" cy="360040"/>
            </a:xfrm>
            <a:prstGeom prst="lin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9" name="Conector recto 88"/>
            <p:cNvCxnSpPr/>
            <p:nvPr/>
          </p:nvCxnSpPr>
          <p:spPr bwMode="auto">
            <a:xfrm>
              <a:off x="3821252" y="3281879"/>
              <a:ext cx="0" cy="360040"/>
            </a:xfrm>
            <a:prstGeom prst="lin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pic>
          <p:nvPicPr>
            <p:cNvPr id="107" name="Imagen 10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5354" y="6180007"/>
              <a:ext cx="738987" cy="534645"/>
            </a:xfrm>
            <a:prstGeom prst="rect">
              <a:avLst/>
            </a:prstGeom>
          </p:spPr>
        </p:pic>
        <p:pic>
          <p:nvPicPr>
            <p:cNvPr id="71" name="Imagen 7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2901" y="5144174"/>
              <a:ext cx="416073" cy="516938"/>
            </a:xfrm>
            <a:prstGeom prst="rect">
              <a:avLst/>
            </a:prstGeom>
          </p:spPr>
        </p:pic>
        <p:sp>
          <p:nvSpPr>
            <p:cNvPr id="73" name="Flecha derecha 72"/>
            <p:cNvSpPr/>
            <p:nvPr/>
          </p:nvSpPr>
          <p:spPr bwMode="auto">
            <a:xfrm>
              <a:off x="694252" y="3455024"/>
              <a:ext cx="8668568" cy="720080"/>
            </a:xfrm>
            <a:prstGeom prst="rightArrow">
              <a:avLst/>
            </a:prstGeom>
            <a:solidFill>
              <a:schemeClr val="accent1"/>
            </a:solidFill>
            <a:ln w="38100">
              <a:solidFill>
                <a:srgbClr val="A40000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a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4" name="CuadroTexto 73"/>
            <p:cNvSpPr txBox="1"/>
            <p:nvPr/>
          </p:nvSpPr>
          <p:spPr>
            <a:xfrm>
              <a:off x="446496" y="670207"/>
              <a:ext cx="1860075" cy="1586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ca-ES" sz="1100" b="1" dirty="0" smtClean="0">
                  <a:solidFill>
                    <a:schemeClr val="accent1"/>
                  </a:solidFill>
                  <a:latin typeface="Calibri" panose="020F0502020204030204" pitchFamily="34" charset="0"/>
                </a:rPr>
                <a:t>1. Avís de transformació  del </a:t>
              </a:r>
              <a:r>
                <a:rPr lang="ca-ES" sz="1100" dirty="0" smtClean="0">
                  <a:solidFill>
                    <a:schemeClr val="accent1"/>
                  </a:solidFill>
                  <a:latin typeface="Calibri" panose="020F0502020204030204" pitchFamily="34" charset="0"/>
                </a:rPr>
                <a:t>centre</a:t>
              </a:r>
              <a:endParaRPr lang="ca-ES" sz="1100" b="1" dirty="0" smtClean="0">
                <a:solidFill>
                  <a:schemeClr val="accent1"/>
                </a:solidFill>
                <a:latin typeface="Calibri" panose="020F0502020204030204" pitchFamily="34" charset="0"/>
              </a:endParaRPr>
            </a:p>
            <a:p>
              <a:pPr algn="just"/>
              <a:r>
                <a:rPr lang="ca-ES" sz="1000" b="0" dirty="0" smtClean="0">
                  <a:latin typeface="Calibri" panose="020F0502020204030204" pitchFamily="34" charset="0"/>
                </a:rPr>
                <a:t>La Direcció centre rebrà una notificació, via correu electrònic, </a:t>
              </a:r>
              <a:r>
                <a:rPr lang="ca-ES" sz="1000" dirty="0" smtClean="0">
                  <a:latin typeface="Calibri" panose="020F0502020204030204" pitchFamily="34" charset="0"/>
                </a:rPr>
                <a:t>amb la data d’actuacions al centre</a:t>
              </a:r>
              <a:r>
                <a:rPr lang="ca-ES" sz="1000" b="0" dirty="0" smtClean="0">
                  <a:latin typeface="Calibri" panose="020F0502020204030204" pitchFamily="34" charset="0"/>
                </a:rPr>
                <a:t>, el procediment a seguir i la informació de suport disponible. </a:t>
              </a:r>
              <a:endParaRPr lang="ca-ES" sz="1000" b="0" dirty="0">
                <a:latin typeface="Calibri" panose="020F0502020204030204" pitchFamily="34" charset="0"/>
              </a:endParaRPr>
            </a:p>
          </p:txBody>
        </p:sp>
        <p:sp>
          <p:nvSpPr>
            <p:cNvPr id="78" name="CuadroTexto 77"/>
            <p:cNvSpPr txBox="1"/>
            <p:nvPr/>
          </p:nvSpPr>
          <p:spPr>
            <a:xfrm>
              <a:off x="3361601" y="4652841"/>
              <a:ext cx="1606547" cy="1586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100" dirty="0">
                  <a:solidFill>
                    <a:schemeClr val="accent1"/>
                  </a:solidFill>
                  <a:latin typeface="Calibri" panose="020F0502020204030204" pitchFamily="34" charset="0"/>
                </a:rPr>
                <a:t>4</a:t>
              </a:r>
              <a:r>
                <a:rPr lang="ca-ES" sz="1100" b="1" dirty="0" smtClean="0">
                  <a:solidFill>
                    <a:schemeClr val="accent1"/>
                  </a:solidFill>
                  <a:latin typeface="Calibri" panose="020F0502020204030204" pitchFamily="34" charset="0"/>
                </a:rPr>
                <a:t>. Dia abans: avís recordatori</a:t>
              </a:r>
            </a:p>
            <a:p>
              <a:pPr algn="just"/>
              <a:r>
                <a:rPr lang="ca-ES" sz="1000" b="0" dirty="0" smtClean="0">
                  <a:latin typeface="Calibri" panose="020F0502020204030204" pitchFamily="34" charset="0"/>
                </a:rPr>
                <a:t>El centre rebrà un </a:t>
              </a:r>
              <a:r>
                <a:rPr lang="ca-ES" sz="1000" dirty="0" smtClean="0">
                  <a:latin typeface="Calibri" panose="020F0502020204030204" pitchFamily="34" charset="0"/>
                </a:rPr>
                <a:t>recordatori</a:t>
              </a:r>
              <a:r>
                <a:rPr lang="ca-ES" sz="1000" b="0" dirty="0" smtClean="0">
                  <a:latin typeface="Calibri" panose="020F0502020204030204" pitchFamily="34" charset="0"/>
                </a:rPr>
                <a:t> de la </a:t>
              </a:r>
              <a:r>
                <a:rPr lang="ca-ES" sz="1000" b="0" smtClean="0">
                  <a:latin typeface="Calibri" panose="020F0502020204030204" pitchFamily="34" charset="0"/>
                </a:rPr>
                <a:t>data d’actuacions </a:t>
              </a:r>
              <a:r>
                <a:rPr lang="ca-ES" sz="1000" b="0" dirty="0" smtClean="0">
                  <a:latin typeface="Calibri" panose="020F0502020204030204" pitchFamily="34" charset="0"/>
                </a:rPr>
                <a:t>i la necessitat que s’hagin copiat les dades locals d’administració/direcció</a:t>
              </a:r>
              <a:r>
                <a:rPr lang="ca-ES" sz="900" b="0" dirty="0" smtClean="0">
                  <a:latin typeface="Calibri" panose="020F0502020204030204" pitchFamily="34" charset="0"/>
                </a:rPr>
                <a:t>. </a:t>
              </a:r>
              <a:endParaRPr lang="ca-ES" sz="900" b="0" dirty="0">
                <a:latin typeface="Calibri" panose="020F0502020204030204" pitchFamily="34" charset="0"/>
              </a:endParaRPr>
            </a:p>
          </p:txBody>
        </p:sp>
        <p:sp>
          <p:nvSpPr>
            <p:cNvPr id="80" name="CuadroTexto 79"/>
            <p:cNvSpPr txBox="1"/>
            <p:nvPr/>
          </p:nvSpPr>
          <p:spPr>
            <a:xfrm>
              <a:off x="4932177" y="654401"/>
              <a:ext cx="2898191" cy="28482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ca-ES" sz="1100" b="1" dirty="0" smtClean="0">
                  <a:solidFill>
                    <a:schemeClr val="accent1"/>
                  </a:solidFill>
                  <a:latin typeface="Calibri" panose="020F0502020204030204" pitchFamily="34" charset="0"/>
                </a:rPr>
                <a:t>5. Actuacions al centre</a:t>
              </a:r>
              <a:endParaRPr lang="ca-ES" sz="1100" dirty="0">
                <a:solidFill>
                  <a:schemeClr val="accent1"/>
                </a:solidFill>
                <a:latin typeface="Calibri" panose="020F0502020204030204" pitchFamily="34" charset="0"/>
              </a:endParaRPr>
            </a:p>
            <a:p>
              <a:pPr algn="just"/>
              <a:r>
                <a:rPr lang="ca-ES" sz="1000" b="0" dirty="0" smtClean="0">
                  <a:latin typeface="Calibri" panose="020F0502020204030204" pitchFamily="34" charset="0"/>
                </a:rPr>
                <a:t>L’equip tècnic acreditat instal·larà i configurarà els equipaments </a:t>
              </a:r>
              <a:r>
                <a:rPr lang="ca-ES" sz="1000" b="0" smtClean="0">
                  <a:latin typeface="Calibri" panose="020F0502020204030204" pitchFamily="34" charset="0"/>
                </a:rPr>
                <a:t>en </a:t>
              </a:r>
              <a:r>
                <a:rPr lang="ca-ES" sz="1000" b="0" smtClean="0">
                  <a:latin typeface="Calibri" panose="020F0502020204030204" pitchFamily="34" charset="0"/>
                </a:rPr>
                <a:t>servei, segons la </a:t>
              </a:r>
              <a:r>
                <a:rPr lang="ca-ES" sz="1000" b="0" dirty="0" smtClean="0">
                  <a:latin typeface="Calibri" panose="020F0502020204030204" pitchFamily="34" charset="0"/>
                </a:rPr>
                <a:t>solució de transformació del centre. </a:t>
              </a:r>
              <a:endParaRPr lang="ca-ES" sz="1000" b="0" dirty="0" smtClean="0">
                <a:latin typeface="Calibri" panose="020F0502020204030204" pitchFamily="34" charset="0"/>
              </a:endParaRPr>
            </a:p>
            <a:p>
              <a:pPr algn="just"/>
              <a:r>
                <a:rPr lang="ca-ES" sz="1000" b="0" dirty="0" smtClean="0">
                  <a:latin typeface="Calibri" panose="020F0502020204030204" pitchFamily="34" charset="0"/>
                </a:rPr>
                <a:t>El centre ha d’assignar una </a:t>
              </a:r>
              <a:r>
                <a:rPr lang="ca-ES" sz="1000" dirty="0" smtClean="0">
                  <a:latin typeface="Calibri" panose="020F0502020204030204" pitchFamily="34" charset="0"/>
                </a:rPr>
                <a:t>persona de contacte </a:t>
              </a:r>
              <a:r>
                <a:rPr lang="ca-ES" sz="1000" b="0" dirty="0" smtClean="0">
                  <a:latin typeface="Calibri" panose="020F0502020204030204" pitchFamily="34" charset="0"/>
                </a:rPr>
                <a:t>(Direcció centre i/o Coordinador TIC), perquè faciliti l’entrada a les diferents ubicacions on s’instal·laran i es deixaran en funcionament els equipaments en servei. </a:t>
              </a:r>
            </a:p>
            <a:p>
              <a:pPr algn="just"/>
              <a:r>
                <a:rPr lang="ca-ES" sz="1000" b="0" dirty="0" smtClean="0">
                  <a:latin typeface="Calibri" panose="020F0502020204030204" pitchFamily="34" charset="0"/>
                </a:rPr>
                <a:t>El centre ha d</a:t>
              </a:r>
              <a:r>
                <a:rPr lang="ca-ES" sz="1000" dirty="0" smtClean="0">
                  <a:latin typeface="Calibri" panose="020F0502020204030204" pitchFamily="34" charset="0"/>
                </a:rPr>
                <a:t>’habilitar un espai de treball </a:t>
              </a:r>
              <a:r>
                <a:rPr lang="ca-ES" sz="1000" b="0" dirty="0" smtClean="0">
                  <a:latin typeface="Calibri" panose="020F0502020204030204" pitchFamily="34" charset="0"/>
                </a:rPr>
                <a:t>pels tècnics durant el període de desplegament. </a:t>
              </a:r>
            </a:p>
            <a:p>
              <a:pPr algn="just"/>
              <a:r>
                <a:rPr lang="ca-ES" sz="1000" b="0" dirty="0" smtClean="0">
                  <a:latin typeface="Calibri" panose="020F0502020204030204" pitchFamily="34" charset="0"/>
                </a:rPr>
                <a:t>L’equip tècnic realitzarà les darreres configuracions, i validarà amb la persona de contacte del centre el correcte funcionament dels equipaments en servei. </a:t>
              </a:r>
              <a:endParaRPr lang="ca-ES" sz="1000" b="0" dirty="0">
                <a:latin typeface="Calibri" panose="020F0502020204030204" pitchFamily="34" charset="0"/>
              </a:endParaRPr>
            </a:p>
          </p:txBody>
        </p:sp>
        <p:cxnSp>
          <p:nvCxnSpPr>
            <p:cNvPr id="85" name="Conector recto 84"/>
            <p:cNvCxnSpPr/>
            <p:nvPr/>
          </p:nvCxnSpPr>
          <p:spPr bwMode="auto">
            <a:xfrm>
              <a:off x="701680" y="3317359"/>
              <a:ext cx="0" cy="360040"/>
            </a:xfrm>
            <a:prstGeom prst="lin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6" name="Elipse 85"/>
            <p:cNvSpPr/>
            <p:nvPr/>
          </p:nvSpPr>
          <p:spPr bwMode="auto">
            <a:xfrm>
              <a:off x="557664" y="3101335"/>
              <a:ext cx="288032" cy="2160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a-ES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1</a:t>
              </a:r>
            </a:p>
          </p:txBody>
        </p:sp>
        <p:cxnSp>
          <p:nvCxnSpPr>
            <p:cNvPr id="87" name="Conector recto 86"/>
            <p:cNvCxnSpPr/>
            <p:nvPr/>
          </p:nvCxnSpPr>
          <p:spPr bwMode="auto">
            <a:xfrm>
              <a:off x="2379662" y="4012103"/>
              <a:ext cx="0" cy="360040"/>
            </a:xfrm>
            <a:prstGeom prst="lin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8" name="Elipse 87"/>
            <p:cNvSpPr/>
            <p:nvPr/>
          </p:nvSpPr>
          <p:spPr bwMode="auto">
            <a:xfrm>
              <a:off x="2228937" y="4370694"/>
              <a:ext cx="288032" cy="2160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spcBef>
                  <a:spcPct val="50000"/>
                </a:spcBef>
              </a:pPr>
              <a:r>
                <a:rPr lang="ca-ES" sz="1200" b="1" dirty="0">
                  <a:solidFill>
                    <a:schemeClr val="bg1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90" name="Elipse 89"/>
            <p:cNvSpPr/>
            <p:nvPr/>
          </p:nvSpPr>
          <p:spPr bwMode="auto">
            <a:xfrm>
              <a:off x="3677232" y="3077222"/>
              <a:ext cx="288032" cy="2160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spcBef>
                  <a:spcPct val="50000"/>
                </a:spcBef>
              </a:pPr>
              <a:r>
                <a:rPr lang="ca-ES" sz="1200" b="1" dirty="0">
                  <a:solidFill>
                    <a:schemeClr val="bg1"/>
                  </a:solidFill>
                  <a:latin typeface="Arial" charset="0"/>
                </a:rPr>
                <a:t>3</a:t>
              </a:r>
            </a:p>
          </p:txBody>
        </p:sp>
        <p:cxnSp>
          <p:nvCxnSpPr>
            <p:cNvPr id="91" name="Conector recto 90"/>
            <p:cNvCxnSpPr/>
            <p:nvPr/>
          </p:nvCxnSpPr>
          <p:spPr bwMode="auto">
            <a:xfrm>
              <a:off x="3834394" y="4021392"/>
              <a:ext cx="0" cy="360040"/>
            </a:xfrm>
            <a:prstGeom prst="lin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2" name="Elipse 91"/>
            <p:cNvSpPr/>
            <p:nvPr/>
          </p:nvSpPr>
          <p:spPr bwMode="auto">
            <a:xfrm>
              <a:off x="3698531" y="4379983"/>
              <a:ext cx="288032" cy="2160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spcBef>
                  <a:spcPct val="50000"/>
                </a:spcBef>
              </a:pPr>
              <a:r>
                <a:rPr lang="ca-ES" sz="1200" b="1" dirty="0">
                  <a:solidFill>
                    <a:schemeClr val="bg1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95" name="Elipse 94"/>
            <p:cNvSpPr/>
            <p:nvPr/>
          </p:nvSpPr>
          <p:spPr bwMode="auto">
            <a:xfrm>
              <a:off x="4678170" y="3108754"/>
              <a:ext cx="288032" cy="2160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spcBef>
                  <a:spcPct val="50000"/>
                </a:spcBef>
              </a:pPr>
              <a:r>
                <a:rPr lang="ca-ES" sz="1200" b="1" dirty="0">
                  <a:solidFill>
                    <a:schemeClr val="bg1"/>
                  </a:solidFill>
                  <a:latin typeface="Arial" charset="0"/>
                </a:rPr>
                <a:t>5</a:t>
              </a:r>
            </a:p>
          </p:txBody>
        </p:sp>
        <p:cxnSp>
          <p:nvCxnSpPr>
            <p:cNvPr id="98" name="Conector recto 97"/>
            <p:cNvCxnSpPr/>
            <p:nvPr/>
          </p:nvCxnSpPr>
          <p:spPr bwMode="auto">
            <a:xfrm>
              <a:off x="7528574" y="4010653"/>
              <a:ext cx="0" cy="360040"/>
            </a:xfrm>
            <a:prstGeom prst="line">
              <a:avLst/>
            </a:prstGeom>
            <a:noFill/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9" name="Elipse 98"/>
            <p:cNvSpPr/>
            <p:nvPr/>
          </p:nvSpPr>
          <p:spPr bwMode="auto">
            <a:xfrm>
              <a:off x="7378556" y="4369244"/>
              <a:ext cx="288032" cy="21602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accent1"/>
              </a:solidFill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spcBef>
                  <a:spcPct val="50000"/>
                </a:spcBef>
              </a:pPr>
              <a:r>
                <a:rPr lang="ca-ES" sz="1200" b="1" dirty="0">
                  <a:solidFill>
                    <a:schemeClr val="bg1"/>
                  </a:solidFill>
                  <a:latin typeface="Arial" charset="0"/>
                </a:rPr>
                <a:t>6</a:t>
              </a:r>
            </a:p>
          </p:txBody>
        </p:sp>
        <p:pic>
          <p:nvPicPr>
            <p:cNvPr id="106" name="Imagen 105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6842" y="2651787"/>
              <a:ext cx="737652" cy="533681"/>
            </a:xfrm>
            <a:prstGeom prst="rect">
              <a:avLst/>
            </a:prstGeom>
          </p:spPr>
        </p:pic>
        <p:sp>
          <p:nvSpPr>
            <p:cNvPr id="77" name="CuadroTexto 76"/>
            <p:cNvSpPr txBox="1"/>
            <p:nvPr/>
          </p:nvSpPr>
          <p:spPr>
            <a:xfrm>
              <a:off x="1367483" y="4574241"/>
              <a:ext cx="1923456" cy="19954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ca-ES" sz="1100" b="1" dirty="0" smtClean="0">
                  <a:solidFill>
                    <a:schemeClr val="accent1"/>
                  </a:solidFill>
                  <a:latin typeface="Calibri" panose="020F0502020204030204" pitchFamily="34" charset="0"/>
                </a:rPr>
                <a:t>2. Entrega d’equipaments</a:t>
              </a:r>
            </a:p>
            <a:p>
              <a:pPr algn="just"/>
              <a:r>
                <a:rPr lang="ca-ES" sz="1000" b="0" dirty="0" smtClean="0">
                  <a:latin typeface="Calibri" panose="020F0502020204030204" pitchFamily="34" charset="0"/>
                </a:rPr>
                <a:t>El centre rebrà els nous equipaments a instal·lar i configurar en base a la planificació acordada. </a:t>
              </a:r>
            </a:p>
            <a:p>
              <a:pPr algn="just"/>
              <a:r>
                <a:rPr lang="ca-ES" sz="1000" b="0" dirty="0" smtClean="0">
                  <a:latin typeface="Calibri" panose="020F0502020204030204" pitchFamily="34" charset="0"/>
                </a:rPr>
                <a:t>El centre ha de tenir un </a:t>
              </a:r>
              <a:r>
                <a:rPr lang="ca-ES" sz="1000" dirty="0" smtClean="0">
                  <a:latin typeface="Calibri" panose="020F0502020204030204" pitchFamily="34" charset="0"/>
                </a:rPr>
                <a:t>espai segur disponible</a:t>
              </a:r>
              <a:r>
                <a:rPr lang="ca-ES" sz="1000" b="0" dirty="0" smtClean="0">
                  <a:latin typeface="Calibri" panose="020F0502020204030204" pitchFamily="34" charset="0"/>
                </a:rPr>
                <a:t> per </a:t>
              </a:r>
              <a:r>
                <a:rPr lang="ca-ES" sz="1000" dirty="0" smtClean="0">
                  <a:latin typeface="Calibri" panose="020F0502020204030204" pitchFamily="34" charset="0"/>
                </a:rPr>
                <a:t>emmagatzemar els equipaments</a:t>
              </a:r>
              <a:r>
                <a:rPr lang="ca-ES" sz="1000" b="0" dirty="0" smtClean="0">
                  <a:latin typeface="Calibri" panose="020F0502020204030204" pitchFamily="34" charset="0"/>
                </a:rPr>
                <a:t>, fins la transformació. Ha de signar l’albarà d’entrega. </a:t>
              </a:r>
              <a:endParaRPr lang="ca-ES" sz="1000" b="0" dirty="0">
                <a:latin typeface="Calibri" panose="020F0502020204030204" pitchFamily="34" charset="0"/>
              </a:endParaRPr>
            </a:p>
          </p:txBody>
        </p:sp>
      </p:grpSp>
      <p:sp>
        <p:nvSpPr>
          <p:cNvPr id="3" name="Rectángulo 2"/>
          <p:cNvSpPr/>
          <p:nvPr/>
        </p:nvSpPr>
        <p:spPr>
          <a:xfrm>
            <a:off x="316572" y="715337"/>
            <a:ext cx="101759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a-ES" sz="1400" b="0" dirty="0" smtClean="0"/>
              <a:t>El desplegament es farà d’acord a </a:t>
            </a:r>
            <a:r>
              <a:rPr lang="ca-ES" sz="1400" b="0" dirty="0"/>
              <a:t>la planificació acordada amb </a:t>
            </a:r>
            <a:r>
              <a:rPr lang="ca-ES" sz="1400" b="0" dirty="0" smtClean="0"/>
              <a:t>els Gestors TIC territori</a:t>
            </a:r>
            <a:endParaRPr lang="ca-ES" sz="1400" b="0" dirty="0"/>
          </a:p>
        </p:txBody>
      </p:sp>
      <p:sp>
        <p:nvSpPr>
          <p:cNvPr id="44" name="CuadroTexto 43"/>
          <p:cNvSpPr txBox="1"/>
          <p:nvPr/>
        </p:nvSpPr>
        <p:spPr>
          <a:xfrm>
            <a:off x="2640630" y="969647"/>
            <a:ext cx="2172362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1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3. Mou les dades del centre</a:t>
            </a:r>
          </a:p>
          <a:p>
            <a:pPr algn="just"/>
            <a:r>
              <a:rPr lang="ca-ES" sz="1000" b="0" dirty="0" smtClean="0">
                <a:latin typeface="Calibri" panose="020F0502020204030204" pitchFamily="34" charset="0"/>
              </a:rPr>
              <a:t>Des del dia de la recepció de l’avís de desplegament, els usuaris d’administració/direcció han de crear una carpeta anomenada “</a:t>
            </a:r>
            <a:r>
              <a:rPr lang="ca-ES" sz="1000" dirty="0" err="1" smtClean="0">
                <a:latin typeface="Calibri" panose="020F0502020204030204" pitchFamily="34" charset="0"/>
              </a:rPr>
              <a:t>DadesACopiar</a:t>
            </a:r>
            <a:r>
              <a:rPr lang="ca-ES" sz="1000" b="0" dirty="0" smtClean="0">
                <a:latin typeface="Calibri" panose="020F0502020204030204" pitchFamily="34" charset="0"/>
              </a:rPr>
              <a:t>” a l’escriptori, dels equips administratius del centre, i copiar les dades que vulguin conservar de l’antic ordinador. </a:t>
            </a:r>
          </a:p>
          <a:p>
            <a:pPr algn="just"/>
            <a:r>
              <a:rPr lang="ca-ES" sz="1000" b="0" dirty="0" smtClean="0">
                <a:latin typeface="Calibri" panose="020F0502020204030204" pitchFamily="34" charset="0"/>
              </a:rPr>
              <a:t>Cal finalitzar aquesta tasca el dia anterior a les actuacions al centre.  </a:t>
            </a:r>
            <a:endParaRPr lang="ca-ES" sz="1000" b="0" dirty="0">
              <a:latin typeface="Calibri" panose="020F0502020204030204" pitchFamily="34" charset="0"/>
            </a:endParaRPr>
          </a:p>
        </p:txBody>
      </p:sp>
      <p:sp>
        <p:nvSpPr>
          <p:cNvPr id="46" name="CuadroTexto 45"/>
          <p:cNvSpPr txBox="1"/>
          <p:nvPr/>
        </p:nvSpPr>
        <p:spPr>
          <a:xfrm>
            <a:off x="6272309" y="4559006"/>
            <a:ext cx="158781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6. </a:t>
            </a:r>
            <a:r>
              <a:rPr lang="ca-ES" sz="1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Signar l’acta de finalització de la renovació del centre</a:t>
            </a:r>
            <a:endParaRPr lang="ca-ES" sz="1100" b="1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/>
            <a:r>
              <a:rPr lang="ca-ES" sz="1000" b="0" dirty="0" smtClean="0">
                <a:latin typeface="Calibri" panose="020F0502020204030204" pitchFamily="34" charset="0"/>
              </a:rPr>
              <a:t>La Direcció del centre o Secretaria ha de </a:t>
            </a:r>
            <a:r>
              <a:rPr lang="ca-ES" sz="1000" dirty="0" smtClean="0">
                <a:latin typeface="Calibri" panose="020F0502020204030204" pitchFamily="34" charset="0"/>
              </a:rPr>
              <a:t>signar les actes de finalització </a:t>
            </a:r>
            <a:r>
              <a:rPr lang="ca-ES" sz="1000" b="0" dirty="0" smtClean="0">
                <a:latin typeface="Calibri" panose="020F0502020204030204" pitchFamily="34" charset="0"/>
              </a:rPr>
              <a:t>de la transformació del centre, que li presentarà l’equip tècnic. </a:t>
            </a:r>
          </a:p>
        </p:txBody>
      </p:sp>
      <p:sp>
        <p:nvSpPr>
          <p:cNvPr id="51" name="CuadroTexto 50"/>
          <p:cNvSpPr txBox="1"/>
          <p:nvPr/>
        </p:nvSpPr>
        <p:spPr>
          <a:xfrm>
            <a:off x="4997369" y="3671530"/>
            <a:ext cx="2725239" cy="30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400" b="0" dirty="0" smtClean="0">
                <a:latin typeface="Calibri" panose="020F0502020204030204" pitchFamily="34" charset="0"/>
              </a:rPr>
              <a:t>Actuacions al centre</a:t>
            </a:r>
            <a:endParaRPr lang="ca-ES" sz="1400" b="0" dirty="0">
              <a:latin typeface="Calibri" panose="020F0502020204030204" pitchFamily="34" charset="0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2468617" y="3671530"/>
            <a:ext cx="1453698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400" b="0" dirty="0" smtClean="0">
                <a:latin typeface="Calibri" panose="020F0502020204030204" pitchFamily="34" charset="0"/>
              </a:rPr>
              <a:t>1-5 dies abans</a:t>
            </a:r>
            <a:endParaRPr lang="ca-ES" sz="1400" b="0" dirty="0">
              <a:latin typeface="Calibri" panose="020F0502020204030204" pitchFamily="34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745778" y="3671530"/>
            <a:ext cx="169258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400" b="0" dirty="0" smtClean="0">
                <a:latin typeface="Calibri" panose="020F0502020204030204" pitchFamily="34" charset="0"/>
              </a:rPr>
              <a:t>10 dies hàbils abans</a:t>
            </a:r>
            <a:endParaRPr lang="ca-ES" sz="1400" b="0" dirty="0">
              <a:latin typeface="Calibri" panose="020F0502020204030204" pitchFamily="34" charset="0"/>
            </a:endParaRPr>
          </a:p>
        </p:txBody>
      </p:sp>
      <p:cxnSp>
        <p:nvCxnSpPr>
          <p:cNvPr id="40" name="Conector recto 39"/>
          <p:cNvCxnSpPr/>
          <p:nvPr/>
        </p:nvCxnSpPr>
        <p:spPr bwMode="auto">
          <a:xfrm>
            <a:off x="8618589" y="4002883"/>
            <a:ext cx="0" cy="324857"/>
          </a:xfrm>
          <a:prstGeom prst="lin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prstDash val="dash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Elipse 40"/>
          <p:cNvSpPr/>
          <p:nvPr/>
        </p:nvSpPr>
        <p:spPr bwMode="auto">
          <a:xfrm>
            <a:off x="8479205" y="4326433"/>
            <a:ext cx="295482" cy="194914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</a:pPr>
            <a:r>
              <a:rPr lang="ca-ES" sz="1200" b="1" dirty="0" smtClean="0">
                <a:solidFill>
                  <a:schemeClr val="bg1"/>
                </a:solidFill>
                <a:latin typeface="Arial" charset="0"/>
              </a:rPr>
              <a:t>7</a:t>
            </a:r>
            <a:endParaRPr lang="ca-ES" sz="12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2" name="CuadroTexto 41"/>
          <p:cNvSpPr txBox="1"/>
          <p:nvPr/>
        </p:nvSpPr>
        <p:spPr>
          <a:xfrm>
            <a:off x="7860124" y="4533674"/>
            <a:ext cx="204587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7. </a:t>
            </a:r>
            <a:r>
              <a:rPr lang="ca-ES" sz="1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Comprovació funcionament dels equipaments TIC en servei</a:t>
            </a:r>
            <a:endParaRPr lang="ca-ES" sz="1100" b="1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/>
            <a:r>
              <a:rPr lang="ca-ES" sz="1000" b="0" dirty="0" smtClean="0">
                <a:latin typeface="Calibri" panose="020F0502020204030204" pitchFamily="34" charset="0"/>
              </a:rPr>
              <a:t>El centre té un </a:t>
            </a:r>
            <a:r>
              <a:rPr lang="ca-ES" sz="1000" dirty="0" smtClean="0">
                <a:latin typeface="Calibri" panose="020F0502020204030204" pitchFamily="34" charset="0"/>
              </a:rPr>
              <a:t>màxim de 10 dies </a:t>
            </a:r>
            <a:r>
              <a:rPr lang="ca-ES" sz="1000" b="0" dirty="0" smtClean="0">
                <a:latin typeface="Calibri" panose="020F0502020204030204" pitchFamily="34" charset="0"/>
              </a:rPr>
              <a:t>després del desplegament, per a revisar el correcte funcionament dels equipaments en servei. </a:t>
            </a:r>
          </a:p>
          <a:p>
            <a:pPr algn="just"/>
            <a:r>
              <a:rPr lang="ca-ES" sz="1000" b="0" dirty="0" smtClean="0">
                <a:latin typeface="Calibri" panose="020F0502020204030204" pitchFamily="34" charset="0"/>
              </a:rPr>
              <a:t>En cas d’</a:t>
            </a:r>
            <a:r>
              <a:rPr lang="ca-ES" sz="1000" dirty="0" smtClean="0">
                <a:latin typeface="Calibri" panose="020F0502020204030204" pitchFamily="34" charset="0"/>
              </a:rPr>
              <a:t>incidències</a:t>
            </a:r>
            <a:r>
              <a:rPr lang="ca-ES" sz="1000" b="0" dirty="0" smtClean="0">
                <a:latin typeface="Calibri" panose="020F0502020204030204" pitchFamily="34" charset="0"/>
              </a:rPr>
              <a:t> durant aquest període i/o posterior al desplegament i en servei, les heu de tramitar a través del </a:t>
            </a:r>
            <a:r>
              <a:rPr lang="ca-ES" sz="1000" dirty="0" smtClean="0">
                <a:latin typeface="Calibri" panose="020F0502020204030204" pitchFamily="34" charset="0"/>
              </a:rPr>
              <a:t>SAU</a:t>
            </a:r>
            <a:r>
              <a:rPr lang="ca-ES" sz="1000" b="0" dirty="0" smtClean="0">
                <a:latin typeface="Calibri" panose="020F0502020204030204" pitchFamily="34" charset="0"/>
              </a:rPr>
              <a:t>, facilitant el codi SACE de l’equipament en servei en concret. 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3954473" y="3671530"/>
            <a:ext cx="1015780" cy="30777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1400" b="0" dirty="0" smtClean="0">
                <a:latin typeface="Calibri" panose="020F0502020204030204" pitchFamily="34" charset="0"/>
              </a:rPr>
              <a:t>1 dia abans</a:t>
            </a:r>
            <a:endParaRPr lang="ca-ES" sz="1400" b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87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OTT_projectar">
  <a:themeElements>
    <a:clrScheme name="presentacio_departamen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00000"/>
      </a:accent1>
      <a:accent2>
        <a:srgbClr val="990033"/>
      </a:accent2>
      <a:accent3>
        <a:srgbClr val="FFFFFF"/>
      </a:accent3>
      <a:accent4>
        <a:srgbClr val="000000"/>
      </a:accent4>
      <a:accent5>
        <a:srgbClr val="C0AAAA"/>
      </a:accent5>
      <a:accent6>
        <a:srgbClr val="8A002D"/>
      </a:accent6>
      <a:hlink>
        <a:srgbClr val="FF0000"/>
      </a:hlink>
      <a:folHlink>
        <a:srgbClr val="99CC00"/>
      </a:folHlink>
    </a:clrScheme>
    <a:fontScheme name="presentacio_departam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>
              <a:lumMod val="50000"/>
              <a:lumOff val="50000"/>
            </a:schemeClr>
          </a:solidFill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>
          <a:solidFill>
            <a:schemeClr val="tx1">
              <a:lumMod val="50000"/>
              <a:lumOff val="50000"/>
            </a:schemeClr>
          </a:solidFill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rtlCol="0">
        <a:spAutoFit/>
      </a:bodyPr>
      <a:lstStyle>
        <a:defPPr>
          <a:defRPr sz="1400" b="0" dirty="0"/>
        </a:defPPr>
      </a:lstStyle>
    </a:txDef>
  </a:objectDefaults>
  <a:extraClrSchemeLst>
    <a:extraClrScheme>
      <a:clrScheme name="presentacio_departa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o_departa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o_departa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o_departa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o_departa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o_departa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o_departa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o_departa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o_departa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o_departa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o_departa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o_departa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o_departamen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00000"/>
        </a:accent1>
        <a:accent2>
          <a:srgbClr val="990033"/>
        </a:accent2>
        <a:accent3>
          <a:srgbClr val="FFFFFF"/>
        </a:accent3>
        <a:accent4>
          <a:srgbClr val="000000"/>
        </a:accent4>
        <a:accent5>
          <a:srgbClr val="C0AAAA"/>
        </a:accent5>
        <a:accent6>
          <a:srgbClr val="8A002D"/>
        </a:accent6>
        <a:hlink>
          <a:srgbClr val="FF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658BFCAB26DC4BAD94D48DF1EE22D4" ma:contentTypeVersion="1" ma:contentTypeDescription="Crea un document nou" ma:contentTypeScope="" ma:versionID="fa3359af66c4e10fed0ffa7b05be59e1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72ac8b42f3ef587f96d641b4f387de3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a d'inici de la planificació" ma:description="Data d'inici de la planificació és una columna del lloc creada per la característica de publicació. S'utilitza per especificar la data i l'hora en què aquesta pàgina començarà a aparèixer als visitants del lloc." ma:hidden="true" ma:internalName="PublishingStartDate">
      <xsd:simpleType>
        <xsd:restriction base="dms:Unknown"/>
      </xsd:simpleType>
    </xsd:element>
    <xsd:element name="PublishingExpirationDate" ma:index="9" nillable="true" ma:displayName="Data de finalització de la planificació" ma:description="Data de finalització de la planificació és una columna del lloc creada per la característica de publicació. S'utilitza per especificar la data i l'hora en què aquesta pàgina deixarà d'aparèixer als visitants del lloc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3759922-82FE-4C66-B0D8-2FB53D789B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4CDEDF-051B-4E99-8FDF-BE5BC0753124}">
  <ds:schemaRefs>
    <ds:schemaRef ds:uri="http://purl.org/dc/terms/"/>
    <ds:schemaRef ds:uri="http://purl.org/dc/elements/1.1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9D77A74-C24A-4324-A6BB-31415015EB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46833</TotalTime>
  <Words>415</Words>
  <Application>Microsoft Office PowerPoint</Application>
  <PresentationFormat>A4 (210 x 297 mm)</PresentationFormat>
  <Paragraphs>35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Plantilla OTT_projectar</vt:lpstr>
      <vt:lpstr>Procediment de desplegament del Centre en transformació global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Oscar Santos Martinez</dc:creator>
  <cp:lastModifiedBy>Almudena Molina Fernandez</cp:lastModifiedBy>
  <cp:revision>1351</cp:revision>
  <cp:lastPrinted>2017-06-08T12:20:22Z</cp:lastPrinted>
  <dcterms:created xsi:type="dcterms:W3CDTF">2013-02-06T15:49:36Z</dcterms:created>
  <dcterms:modified xsi:type="dcterms:W3CDTF">2018-08-22T11:19:51Z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0x010100DF658BFCAB26DC4BAD94D48DF1EE22D4</vt:lpwstr>
  </property>
</Properties>
</file>